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3" r:id="rId2"/>
    <p:sldId id="274" r:id="rId3"/>
    <p:sldId id="256" r:id="rId4"/>
    <p:sldId id="257" r:id="rId5"/>
    <p:sldId id="259" r:id="rId6"/>
    <p:sldId id="275" r:id="rId7"/>
    <p:sldId id="260" r:id="rId8"/>
    <p:sldId id="261" r:id="rId9"/>
    <p:sldId id="276" r:id="rId10"/>
    <p:sldId id="262" r:id="rId11"/>
    <p:sldId id="268" r:id="rId12"/>
    <p:sldId id="269" r:id="rId13"/>
    <p:sldId id="270" r:id="rId14"/>
    <p:sldId id="277" r:id="rId15"/>
    <p:sldId id="263" r:id="rId16"/>
    <p:sldId id="271" r:id="rId17"/>
    <p:sldId id="278" r:id="rId18"/>
    <p:sldId id="264" r:id="rId19"/>
    <p:sldId id="272" r:id="rId20"/>
    <p:sldId id="279" r:id="rId21"/>
    <p:sldId id="267" r:id="rId22"/>
    <p:sldId id="280" r:id="rId23"/>
    <p:sldId id="281" r:id="rId24"/>
    <p:sldId id="265" r:id="rId25"/>
    <p:sldId id="282" r:id="rId26"/>
    <p:sldId id="283" r:id="rId27"/>
    <p:sldId id="266" r:id="rId28"/>
    <p:sldId id="284" r:id="rId29"/>
    <p:sldId id="285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DEAAA-5B10-4DF7-8A13-D72A5244C27F}" type="datetimeFigureOut">
              <a:rPr lang="fr-FR" smtClean="0"/>
              <a:t>01/09/2019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5446-B7B9-48B3-B81C-8E584C30B5C1}" type="slidenum">
              <a:rPr lang="fr-FR" smtClean="0"/>
              <a:t>‹N°›</a:t>
            </a:fld>
            <a:endParaRPr lang="fr-F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5466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DEAAA-5B10-4DF7-8A13-D72A5244C27F}" type="datetimeFigureOut">
              <a:rPr lang="fr-FR" smtClean="0"/>
              <a:t>01/09/2019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5446-B7B9-48B3-B81C-8E584C30B5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9639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DEAAA-5B10-4DF7-8A13-D72A5244C27F}" type="datetimeFigureOut">
              <a:rPr lang="fr-FR" smtClean="0"/>
              <a:t>01/09/2019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5446-B7B9-48B3-B81C-8E584C30B5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5647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DEAAA-5B10-4DF7-8A13-D72A5244C27F}" type="datetimeFigureOut">
              <a:rPr lang="fr-FR" smtClean="0"/>
              <a:t>01/09/2019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5446-B7B9-48B3-B81C-8E584C30B5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8462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DEAAA-5B10-4DF7-8A13-D72A5244C27F}" type="datetimeFigureOut">
              <a:rPr lang="fr-FR" smtClean="0"/>
              <a:t>01/09/2019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5446-B7B9-48B3-B81C-8E584C30B5C1}" type="slidenum">
              <a:rPr lang="fr-FR" smtClean="0"/>
              <a:t>‹N°›</a:t>
            </a:fld>
            <a:endParaRPr lang="fr-F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5853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DEAAA-5B10-4DF7-8A13-D72A5244C27F}" type="datetimeFigureOut">
              <a:rPr lang="fr-FR" smtClean="0"/>
              <a:t>01/09/2019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5446-B7B9-48B3-B81C-8E584C30B5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4190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DEAAA-5B10-4DF7-8A13-D72A5244C27F}" type="datetimeFigureOut">
              <a:rPr lang="fr-FR" smtClean="0"/>
              <a:t>01/09/2019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5446-B7B9-48B3-B81C-8E584C30B5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757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DEAAA-5B10-4DF7-8A13-D72A5244C27F}" type="datetimeFigureOut">
              <a:rPr lang="fr-FR" smtClean="0"/>
              <a:t>01/09/2019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5446-B7B9-48B3-B81C-8E584C30B5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0485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DEAAA-5B10-4DF7-8A13-D72A5244C27F}" type="datetimeFigureOut">
              <a:rPr lang="fr-FR" smtClean="0"/>
              <a:t>01/09/2019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5446-B7B9-48B3-B81C-8E584C30B5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7277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B9DEAAA-5B10-4DF7-8A13-D72A5244C27F}" type="datetimeFigureOut">
              <a:rPr lang="fr-FR" smtClean="0"/>
              <a:t>01/09/2019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6095446-B7B9-48B3-B81C-8E584C30B5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5803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DEAAA-5B10-4DF7-8A13-D72A5244C27F}" type="datetimeFigureOut">
              <a:rPr lang="fr-FR" smtClean="0"/>
              <a:t>01/09/2019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5446-B7B9-48B3-B81C-8E584C30B5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945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B9DEAAA-5B10-4DF7-8A13-D72A5244C27F}" type="datetimeFigureOut">
              <a:rPr lang="fr-FR" smtClean="0"/>
              <a:t>01/09/2019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6095446-B7B9-48B3-B81C-8E584C30B5C1}" type="slidenum">
              <a:rPr lang="fr-FR" smtClean="0"/>
              <a:t>‹N°›</a:t>
            </a:fld>
            <a:endParaRPr lang="fr-F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8178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25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emf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9BCF61-DAEE-4BD4-B8D0-7A0BB61A14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Réforme du dispositif CACES®</a:t>
            </a:r>
            <a:br>
              <a:rPr lang="fr-FR" dirty="0"/>
            </a:b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344EFA7-EFCE-4F2B-BC2B-8A20C96D59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/>
              <a:t>Deux nouvelles recommandations R484 et R485</a:t>
            </a:r>
          </a:p>
          <a:p>
            <a:endParaRPr lang="fr-FR" dirty="0"/>
          </a:p>
          <a:p>
            <a:r>
              <a:rPr lang="fr-FR" dirty="0"/>
              <a:t>Date d’application : 01 janvier 2020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909F838-012D-48B9-A05F-14EC8DBC8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918" y="2675866"/>
            <a:ext cx="3223519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03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64B7FC-D25F-44D2-A0BB-15CDCB0507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R482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3754EE8-70FE-4E8C-B1FD-75DC6C15BC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ENGINS DE CHANTIER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0B1F99E-D25A-475F-8AE5-7E1C7AB35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019" y="1159741"/>
            <a:ext cx="3364344" cy="119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283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488294-81D7-4A11-891C-ACC6ACBCE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Catégories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1D7B2204-ED35-414A-9D35-CA275029C9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4118500"/>
              </p:ext>
            </p:extLst>
          </p:nvPr>
        </p:nvGraphicFramePr>
        <p:xfrm>
          <a:off x="838199" y="1809750"/>
          <a:ext cx="10249060" cy="4527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0319">
                  <a:extLst>
                    <a:ext uri="{9D8B030D-6E8A-4147-A177-3AD203B41FA5}">
                      <a16:colId xmlns:a16="http://schemas.microsoft.com/office/drawing/2014/main" val="3419132606"/>
                    </a:ext>
                  </a:extLst>
                </a:gridCol>
                <a:gridCol w="2688432">
                  <a:extLst>
                    <a:ext uri="{9D8B030D-6E8A-4147-A177-3AD203B41FA5}">
                      <a16:colId xmlns:a16="http://schemas.microsoft.com/office/drawing/2014/main" val="1932843688"/>
                    </a:ext>
                  </a:extLst>
                </a:gridCol>
                <a:gridCol w="2412206">
                  <a:extLst>
                    <a:ext uri="{9D8B030D-6E8A-4147-A177-3AD203B41FA5}">
                      <a16:colId xmlns:a16="http://schemas.microsoft.com/office/drawing/2014/main" val="4272069594"/>
                    </a:ext>
                  </a:extLst>
                </a:gridCol>
                <a:gridCol w="2598103">
                  <a:extLst>
                    <a:ext uri="{9D8B030D-6E8A-4147-A177-3AD203B41FA5}">
                      <a16:colId xmlns:a16="http://schemas.microsoft.com/office/drawing/2014/main" val="1897450459"/>
                    </a:ext>
                  </a:extLst>
                </a:gridCol>
              </a:tblGrid>
              <a:tr h="2438400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Cat A</a:t>
                      </a:r>
                    </a:p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Engins compacts:</a:t>
                      </a:r>
                    </a:p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Pelles hydrauliques, à chenilles ou sur pneumatiques de masse≤ 6 tonnes</a:t>
                      </a:r>
                    </a:p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Chargeuses, à chenilles ou sur pneumatiques de masse≤ 6 tonnes</a:t>
                      </a:r>
                    </a:p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Chargeuse-pelleteuse de masse≤ 6 tonnes</a:t>
                      </a:r>
                    </a:p>
                    <a:p>
                      <a:pPr algn="ctr"/>
                      <a:r>
                        <a:rPr lang="fr-FR" sz="1200" b="0" dirty="0" err="1">
                          <a:solidFill>
                            <a:schemeClr val="tx1"/>
                          </a:solidFill>
                        </a:rPr>
                        <a:t>Moto-basculeurs</a:t>
                      </a:r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 de masse≤ 6 tonnes </a:t>
                      </a:r>
                    </a:p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Compacteurs de masse≤ 6 tonnes </a:t>
                      </a:r>
                    </a:p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Tracteurs agricoles de puissances ≤ 100CV ( 73,6kW)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Cat B1</a:t>
                      </a:r>
                    </a:p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Engins d’extraction à déplacement séquentiel:</a:t>
                      </a:r>
                    </a:p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Pelles hydrauliques, à chenilles ou sur pneumatiques, de masse&gt; 6 tonnes </a:t>
                      </a:r>
                    </a:p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Pelles multifonctions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Cat B2</a:t>
                      </a:r>
                    </a:p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Engins de sondage ou de forage à déplacement séquentiel</a:t>
                      </a:r>
                    </a:p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Machines automotrice de sondage ou de forage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Cat B3</a:t>
                      </a:r>
                    </a:p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Engins rail-route à déplacement séquentiel</a:t>
                      </a:r>
                    </a:p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Pelles hydrauliques rail-route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7309738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  <a:p>
                      <a:pPr algn="ctr"/>
                      <a:endParaRPr lang="fr-FR" dirty="0"/>
                    </a:p>
                    <a:p>
                      <a:pPr algn="ctr"/>
                      <a:endParaRPr lang="fr-FR" dirty="0"/>
                    </a:p>
                    <a:p>
                      <a:pPr algn="ctr"/>
                      <a:endParaRPr lang="fr-FR" dirty="0"/>
                    </a:p>
                    <a:p>
                      <a:pPr algn="ctr"/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8732741"/>
                  </a:ext>
                </a:extLst>
              </a:tr>
              <a:tr h="625855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Cat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dirty="0"/>
                        <a:t>Cat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N’existait pas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75996393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69AE6257-E7DA-4D0F-ADFA-C1BAED4190EC}"/>
              </a:ext>
            </a:extLst>
          </p:cNvPr>
          <p:cNvSpPr txBox="1"/>
          <p:nvPr/>
        </p:nvSpPr>
        <p:spPr>
          <a:xfrm>
            <a:off x="0" y="5781675"/>
            <a:ext cx="850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Catégories R 372m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80A45B9-7C4F-4A75-A0D8-9381EF46B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49" y="4308087"/>
            <a:ext cx="2370975" cy="121806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9581838-12B6-4205-8A10-95B812083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166" y="4308087"/>
            <a:ext cx="1752309" cy="83556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FEB5082-8E39-4697-8315-1F4AA6C132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87" t="20159"/>
          <a:stretch/>
        </p:blipFill>
        <p:spPr>
          <a:xfrm>
            <a:off x="5013094" y="5008616"/>
            <a:ext cx="990245" cy="59669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8B2DA03-5D55-44FF-93A9-7B6781BAD6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3650" y="4362611"/>
            <a:ext cx="2078625" cy="124270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6D4F79A-0607-453D-9513-C1E2B67E49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3620" y="4386646"/>
            <a:ext cx="1576161" cy="10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2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488294-81D7-4A11-891C-ACC6ACBCE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Catégories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1D7B2204-ED35-414A-9D35-CA275029C9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899798"/>
              </p:ext>
            </p:extLst>
          </p:nvPr>
        </p:nvGraphicFramePr>
        <p:xfrm>
          <a:off x="838199" y="1809750"/>
          <a:ext cx="10249060" cy="4527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0319">
                  <a:extLst>
                    <a:ext uri="{9D8B030D-6E8A-4147-A177-3AD203B41FA5}">
                      <a16:colId xmlns:a16="http://schemas.microsoft.com/office/drawing/2014/main" val="3419132606"/>
                    </a:ext>
                  </a:extLst>
                </a:gridCol>
                <a:gridCol w="2688432">
                  <a:extLst>
                    <a:ext uri="{9D8B030D-6E8A-4147-A177-3AD203B41FA5}">
                      <a16:colId xmlns:a16="http://schemas.microsoft.com/office/drawing/2014/main" val="1932843688"/>
                    </a:ext>
                  </a:extLst>
                </a:gridCol>
                <a:gridCol w="2412206">
                  <a:extLst>
                    <a:ext uri="{9D8B030D-6E8A-4147-A177-3AD203B41FA5}">
                      <a16:colId xmlns:a16="http://schemas.microsoft.com/office/drawing/2014/main" val="4272069594"/>
                    </a:ext>
                  </a:extLst>
                </a:gridCol>
                <a:gridCol w="2598103">
                  <a:extLst>
                    <a:ext uri="{9D8B030D-6E8A-4147-A177-3AD203B41FA5}">
                      <a16:colId xmlns:a16="http://schemas.microsoft.com/office/drawing/2014/main" val="1897450459"/>
                    </a:ext>
                  </a:extLst>
                </a:gridCol>
              </a:tblGrid>
              <a:tr h="2438400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Cat C1</a:t>
                      </a:r>
                    </a:p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Engins de chargement à déplacement alternatif</a:t>
                      </a:r>
                    </a:p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Chargeuses sur pneumatiques de masse&gt; 6 tonnes </a:t>
                      </a:r>
                    </a:p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Chargeuse-pelleteuse de masse&gt; 6 tonnes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Cat C2</a:t>
                      </a:r>
                    </a:p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Engins de réglage à déplacement alternatif:</a:t>
                      </a:r>
                    </a:p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Bouteurs</a:t>
                      </a:r>
                    </a:p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Chargeuses à chenille de masse&gt; 6 tonnes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Cat C3</a:t>
                      </a:r>
                    </a:p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Engins de nivellement à déplacement alternatif</a:t>
                      </a:r>
                    </a:p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Niveleuse automotrice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Cat D</a:t>
                      </a:r>
                    </a:p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Engins de compactage</a:t>
                      </a:r>
                    </a:p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Compacteurs, à cylindre, à pneumatiques ou mixte de masse&gt; 6 tonnes </a:t>
                      </a:r>
                    </a:p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Compacteurs à pied dameur de masse&gt; 6 tonnes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7309738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  <a:p>
                      <a:pPr algn="ctr"/>
                      <a:endParaRPr lang="fr-FR" dirty="0"/>
                    </a:p>
                    <a:p>
                      <a:pPr algn="ctr"/>
                      <a:endParaRPr lang="fr-FR" dirty="0"/>
                    </a:p>
                    <a:p>
                      <a:pPr algn="ctr"/>
                      <a:endParaRPr lang="fr-FR" dirty="0"/>
                    </a:p>
                    <a:p>
                      <a:pPr algn="ctr"/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8732741"/>
                  </a:ext>
                </a:extLst>
              </a:tr>
              <a:tr h="625855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Cat 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Cat 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Cat 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Cat 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75996393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69AE6257-E7DA-4D0F-ADFA-C1BAED4190EC}"/>
              </a:ext>
            </a:extLst>
          </p:cNvPr>
          <p:cNvSpPr txBox="1"/>
          <p:nvPr/>
        </p:nvSpPr>
        <p:spPr>
          <a:xfrm>
            <a:off x="0" y="5800725"/>
            <a:ext cx="945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Catégories R 372m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D2EE50C-862F-4CD6-B84F-5097C08809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16" r="4073" b="9148"/>
          <a:stretch/>
        </p:blipFill>
        <p:spPr>
          <a:xfrm>
            <a:off x="881062" y="4262665"/>
            <a:ext cx="1152525" cy="89607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99E5F6E-9934-47F1-9B76-B0911971B0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55" r="9726"/>
          <a:stretch/>
        </p:blipFill>
        <p:spPr>
          <a:xfrm>
            <a:off x="2076450" y="4861900"/>
            <a:ext cx="1152525" cy="76371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284E0A9-B8C3-4A16-B21E-152C390B6E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098"/>
          <a:stretch/>
        </p:blipFill>
        <p:spPr>
          <a:xfrm>
            <a:off x="3586791" y="4395031"/>
            <a:ext cx="1153681" cy="76371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A3082F1-941F-46DB-A06D-5F15CC509E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051" b="6805"/>
          <a:stretch/>
        </p:blipFill>
        <p:spPr>
          <a:xfrm>
            <a:off x="4740472" y="4712639"/>
            <a:ext cx="1333050" cy="91297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620E320-0D20-4ABB-9497-4416CFE1E3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400" y="4434843"/>
            <a:ext cx="1431900" cy="104863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7708E60-940D-4179-AA5F-C132A0CF289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4875"/>
          <a:stretch/>
        </p:blipFill>
        <p:spPr>
          <a:xfrm>
            <a:off x="8548032" y="4577303"/>
            <a:ext cx="2290605" cy="76371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7B5DD745-FFA8-4E58-A29F-39696918FA1C}"/>
              </a:ext>
            </a:extLst>
          </p:cNvPr>
          <p:cNvSpPr txBox="1"/>
          <p:nvPr/>
        </p:nvSpPr>
        <p:spPr>
          <a:xfrm>
            <a:off x="1562100" y="6457950"/>
            <a:ext cx="9391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Attention: la catégorie 5 n‘a pas d’équivalence en R482</a:t>
            </a:r>
          </a:p>
        </p:txBody>
      </p:sp>
    </p:spTree>
    <p:extLst>
      <p:ext uri="{BB962C8B-B14F-4D97-AF65-F5344CB8AC3E}">
        <p14:creationId xmlns:p14="http://schemas.microsoft.com/office/powerpoint/2010/main" val="157666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488294-81D7-4A11-891C-ACC6ACBCE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Catégories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1D7B2204-ED35-414A-9D35-CA275029C9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8765011"/>
              </p:ext>
            </p:extLst>
          </p:nvPr>
        </p:nvGraphicFramePr>
        <p:xfrm>
          <a:off x="838199" y="1809750"/>
          <a:ext cx="7650957" cy="4527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0319">
                  <a:extLst>
                    <a:ext uri="{9D8B030D-6E8A-4147-A177-3AD203B41FA5}">
                      <a16:colId xmlns:a16="http://schemas.microsoft.com/office/drawing/2014/main" val="3419132606"/>
                    </a:ext>
                  </a:extLst>
                </a:gridCol>
                <a:gridCol w="2688432">
                  <a:extLst>
                    <a:ext uri="{9D8B030D-6E8A-4147-A177-3AD203B41FA5}">
                      <a16:colId xmlns:a16="http://schemas.microsoft.com/office/drawing/2014/main" val="1932843688"/>
                    </a:ext>
                  </a:extLst>
                </a:gridCol>
                <a:gridCol w="2412206">
                  <a:extLst>
                    <a:ext uri="{9D8B030D-6E8A-4147-A177-3AD203B41FA5}">
                      <a16:colId xmlns:a16="http://schemas.microsoft.com/office/drawing/2014/main" val="4272069594"/>
                    </a:ext>
                  </a:extLst>
                </a:gridCol>
              </a:tblGrid>
              <a:tr h="2438400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Cat E</a:t>
                      </a:r>
                    </a:p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Engins de transport</a:t>
                      </a:r>
                    </a:p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Tombereaux rigides ou articulés</a:t>
                      </a:r>
                    </a:p>
                    <a:p>
                      <a:pPr algn="ctr"/>
                      <a:r>
                        <a:rPr lang="fr-FR" sz="1200" b="0" dirty="0" err="1">
                          <a:solidFill>
                            <a:schemeClr val="tx1"/>
                          </a:solidFill>
                        </a:rPr>
                        <a:t>Moto-basculeurs</a:t>
                      </a:r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 de masse&gt; 6 tonnes</a:t>
                      </a:r>
                    </a:p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Tracteurs agricoles de puissance&gt; 100CV ( 73,6kW)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Cat F</a:t>
                      </a:r>
                    </a:p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Chariot de manutention tout terrain:</a:t>
                      </a:r>
                    </a:p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Chariots de manutention tout terrain à conducteur porté, à mât</a:t>
                      </a:r>
                    </a:p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Chariot de manutention tout terrain à conducteur porté, à flèche télescopique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Cat G</a:t>
                      </a:r>
                    </a:p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Conduite des engins hors production</a:t>
                      </a:r>
                    </a:p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Déplacement et chargement/déchargement sur porte engin des engins de chantier des catégories A à F, sans activité de production, pour démonstrations et essais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7309738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  <a:p>
                      <a:pPr algn="ctr"/>
                      <a:endParaRPr lang="fr-FR" dirty="0"/>
                    </a:p>
                    <a:p>
                      <a:pPr algn="ctr"/>
                      <a:endParaRPr lang="fr-FR" dirty="0"/>
                    </a:p>
                    <a:p>
                      <a:pPr algn="ctr"/>
                      <a:endParaRPr lang="fr-FR" dirty="0"/>
                    </a:p>
                    <a:p>
                      <a:pPr algn="ctr"/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8732741"/>
                  </a:ext>
                </a:extLst>
              </a:tr>
              <a:tr h="625855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Cat 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Cat 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Cat 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75996393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69AE6257-E7DA-4D0F-ADFA-C1BAED4190EC}"/>
              </a:ext>
            </a:extLst>
          </p:cNvPr>
          <p:cNvSpPr txBox="1"/>
          <p:nvPr/>
        </p:nvSpPr>
        <p:spPr>
          <a:xfrm>
            <a:off x="0" y="5791200"/>
            <a:ext cx="850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Catégories R 372m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3D53E95-D924-45EA-87C3-52C40B64D9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176" b="7048"/>
          <a:stretch/>
        </p:blipFill>
        <p:spPr>
          <a:xfrm>
            <a:off x="936346" y="4286250"/>
            <a:ext cx="1455403" cy="67627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1C4D9C2-F7DB-4BDD-AA9A-DEEACD59EC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22" b="1"/>
          <a:stretch/>
        </p:blipFill>
        <p:spPr>
          <a:xfrm>
            <a:off x="1809750" y="4958755"/>
            <a:ext cx="1540322" cy="69103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A725534-1F29-4818-831A-937F9BFCF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8477" y="4286250"/>
            <a:ext cx="1135200" cy="95535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5435FEF-498E-4E1F-8852-E8B4EACDFF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9305" y="4433839"/>
            <a:ext cx="971100" cy="121594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C4E6927-498D-4100-8344-18DC7CF40A35}"/>
              </a:ext>
            </a:extLst>
          </p:cNvPr>
          <p:cNvSpPr txBox="1"/>
          <p:nvPr/>
        </p:nvSpPr>
        <p:spPr>
          <a:xfrm>
            <a:off x="8715375" y="1943100"/>
            <a:ext cx="32099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/>
              <a:t>Nota: </a:t>
            </a:r>
            <a:r>
              <a:rPr lang="fr-FR" dirty="0"/>
              <a:t>la détention d’un CACES® catégories B1, C1,D ou E ( R482) permet d’autoriser la conduite pour les engins compacte du même type , après formation adéquate et évaluation correspondante</a:t>
            </a:r>
          </a:p>
        </p:txBody>
      </p:sp>
    </p:spTree>
    <p:extLst>
      <p:ext uri="{BB962C8B-B14F-4D97-AF65-F5344CB8AC3E}">
        <p14:creationId xmlns:p14="http://schemas.microsoft.com/office/powerpoint/2010/main" val="3021283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BED817-5A56-4B47-AD92-86698F3A7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86603"/>
            <a:ext cx="10637521" cy="1450757"/>
          </a:xfrm>
        </p:spPr>
        <p:txBody>
          <a:bodyPr/>
          <a:lstStyle/>
          <a:p>
            <a:r>
              <a:rPr lang="fr-FR" dirty="0"/>
              <a:t>Durée des tests et durée validité du CACES®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2A106EF-17AE-48E7-AEDA-291BA14D8E55}"/>
              </a:ext>
            </a:extLst>
          </p:cNvPr>
          <p:cNvSpPr txBox="1"/>
          <p:nvPr/>
        </p:nvSpPr>
        <p:spPr>
          <a:xfrm>
            <a:off x="1200150" y="3257551"/>
            <a:ext cx="108394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Une Unité de Test (UT) représente 1h +/- 10 minutes</a:t>
            </a:r>
          </a:p>
          <a:p>
            <a:endParaRPr lang="fr-FR" dirty="0"/>
          </a:p>
          <a:p>
            <a:r>
              <a:rPr lang="fr-FR" dirty="0"/>
              <a:t>Le testeur ne peut réaliser tout confondu que 7 UT par jour ( 1 UT théorique+ 6 UT pratique)</a:t>
            </a:r>
          </a:p>
          <a:p>
            <a:endParaRPr lang="fr-FR" dirty="0"/>
          </a:p>
          <a:p>
            <a:r>
              <a:rPr lang="fr-FR" dirty="0"/>
              <a:t>Le candidat ne peut subir que 7 UT maximum par jour tout confondu</a:t>
            </a:r>
          </a:p>
          <a:p>
            <a:endParaRPr lang="fr-FR" dirty="0"/>
          </a:p>
          <a:p>
            <a:r>
              <a:rPr lang="fr-FR" dirty="0"/>
              <a:t>Si le candidat échoue uniquement à une partie du test, il garde pendant 12 mois le bénéfice de la partie réussie</a:t>
            </a:r>
          </a:p>
          <a:p>
            <a:endParaRPr lang="fr-FR" dirty="0"/>
          </a:p>
          <a:p>
            <a:r>
              <a:rPr lang="fr-FR" dirty="0"/>
              <a:t>Suite à l’obtention d’un premier CACES®, le candidat garde pendant 12 mois le bénéfice de la partie théorique</a:t>
            </a:r>
          </a:p>
          <a:p>
            <a:endParaRPr lang="fr-FR" dirty="0"/>
          </a:p>
          <a:p>
            <a:r>
              <a:rPr lang="fr-FR" u="sng" dirty="0"/>
              <a:t>Durée de validité du CACES® </a:t>
            </a:r>
            <a:r>
              <a:rPr lang="fr-FR" dirty="0"/>
              <a:t>:  10ans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CDC8249-FC1A-452D-A8FC-D9F2477F6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79" y="1845734"/>
            <a:ext cx="7503796" cy="124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01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64B7FC-D25F-44D2-A0BB-15CDCB0507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R484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3754EE8-70FE-4E8C-B1FD-75DC6C15BC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PONTS ROULANTS ET PORTIQUES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A394B0-29A6-4400-9628-7C90C3E1349D}"/>
              </a:ext>
            </a:extLst>
          </p:cNvPr>
          <p:cNvSpPr/>
          <p:nvPr/>
        </p:nvSpPr>
        <p:spPr>
          <a:xfrm>
            <a:off x="4725273" y="2967335"/>
            <a:ext cx="3894851" cy="9474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fr-F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Nouvelle</a:t>
            </a:r>
            <a:endParaRPr lang="fr-FR" sz="5400" b="0" cap="none" spc="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2B5CDD4-A017-449A-833E-7994D7D61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019" y="1159741"/>
            <a:ext cx="3364344" cy="119293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4D95F01-7F87-4364-9046-8781549FE057}"/>
              </a:ext>
            </a:extLst>
          </p:cNvPr>
          <p:cNvSpPr txBox="1"/>
          <p:nvPr/>
        </p:nvSpPr>
        <p:spPr>
          <a:xfrm>
            <a:off x="3826276" y="3844031"/>
            <a:ext cx="7075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Nouvelle recommandation mais pas nouvelle réglementation </a:t>
            </a:r>
            <a:r>
              <a:rPr lang="fr-FR" i="1" dirty="0" err="1"/>
              <a:t>cf</a:t>
            </a:r>
            <a:r>
              <a:rPr lang="fr-FR" i="1" dirty="0"/>
              <a:t> page 2</a:t>
            </a:r>
          </a:p>
        </p:txBody>
      </p:sp>
    </p:spTree>
    <p:extLst>
      <p:ext uri="{BB962C8B-B14F-4D97-AF65-F5344CB8AC3E}">
        <p14:creationId xmlns:p14="http://schemas.microsoft.com/office/powerpoint/2010/main" val="3691051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488294-81D7-4A11-891C-ACC6ACBCE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Catégories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1D7B2204-ED35-414A-9D35-CA275029C9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1653056"/>
              </p:ext>
            </p:extLst>
          </p:nvPr>
        </p:nvGraphicFramePr>
        <p:xfrm>
          <a:off x="1857375" y="1981200"/>
          <a:ext cx="7304381" cy="4105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2151">
                  <a:extLst>
                    <a:ext uri="{9D8B030D-6E8A-4147-A177-3AD203B41FA5}">
                      <a16:colId xmlns:a16="http://schemas.microsoft.com/office/drawing/2014/main" val="3419132606"/>
                    </a:ext>
                  </a:extLst>
                </a:gridCol>
                <a:gridCol w="4172230">
                  <a:extLst>
                    <a:ext uri="{9D8B030D-6E8A-4147-A177-3AD203B41FA5}">
                      <a16:colId xmlns:a16="http://schemas.microsoft.com/office/drawing/2014/main" val="1932843688"/>
                    </a:ext>
                  </a:extLst>
                </a:gridCol>
              </a:tblGrid>
              <a:tr h="1296375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Cat 1</a:t>
                      </a:r>
                    </a:p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Ponts roulants et portiques à commande du sol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Cat 2</a:t>
                      </a:r>
                    </a:p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Ponts roulants et portiques à commande en cabine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7309738"/>
                  </a:ext>
                </a:extLst>
              </a:tr>
              <a:tr h="2808900"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8732741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EBB34D12-7A93-418D-9DC8-D18CD6B807F4}"/>
              </a:ext>
            </a:extLst>
          </p:cNvPr>
          <p:cNvSpPr/>
          <p:nvPr/>
        </p:nvSpPr>
        <p:spPr>
          <a:xfrm>
            <a:off x="2688458" y="5022987"/>
            <a:ext cx="184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sz="12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34B194D-1BCE-48EC-996F-4142E16AE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625" y="3491574"/>
            <a:ext cx="1459271" cy="81953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600AB9B-4BEE-46D7-BBE3-4239CD1A0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1896" y="3624168"/>
            <a:ext cx="1354125" cy="63558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480D9C5-3D3B-4BFF-9243-D01471CBAF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415" y="4895961"/>
            <a:ext cx="355856" cy="93606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4C32653-B876-4F03-9662-81D3BC07F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5440" y="3401057"/>
            <a:ext cx="2101119" cy="139527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A510EDE-5F09-4B20-AB9E-7CC1006F81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3830" y="4618009"/>
            <a:ext cx="1700654" cy="121402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96EA7C8-0986-486E-93F0-BB492BBC77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572" r="15479" b="-1"/>
          <a:stretch/>
        </p:blipFill>
        <p:spPr>
          <a:xfrm>
            <a:off x="3295650" y="4628463"/>
            <a:ext cx="1528855" cy="1240361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F8688ED2-F44A-4BBA-93CF-1C0B6170DF76}"/>
              </a:ext>
            </a:extLst>
          </p:cNvPr>
          <p:cNvSpPr txBox="1"/>
          <p:nvPr/>
        </p:nvSpPr>
        <p:spPr>
          <a:xfrm>
            <a:off x="9363075" y="2352675"/>
            <a:ext cx="25622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/>
              <a:t>Nota: </a:t>
            </a:r>
            <a:r>
              <a:rPr lang="fr-FR" dirty="0"/>
              <a:t>la détention d’un CACES® catégorie 2 avec option « commande au sol » ( R484) permet d’autoriser la conduite d’un gerbeur accompagnant de catégorie 1,</a:t>
            </a:r>
          </a:p>
        </p:txBody>
      </p:sp>
    </p:spTree>
    <p:extLst>
      <p:ext uri="{BB962C8B-B14F-4D97-AF65-F5344CB8AC3E}">
        <p14:creationId xmlns:p14="http://schemas.microsoft.com/office/powerpoint/2010/main" val="502616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BED817-5A56-4B47-AD92-86698F3A7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86603"/>
            <a:ext cx="10637521" cy="1450757"/>
          </a:xfrm>
        </p:spPr>
        <p:txBody>
          <a:bodyPr/>
          <a:lstStyle/>
          <a:p>
            <a:r>
              <a:rPr lang="fr-FR" dirty="0"/>
              <a:t>Durée des tests et durée validité du CACES®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2A106EF-17AE-48E7-AEDA-291BA14D8E55}"/>
              </a:ext>
            </a:extLst>
          </p:cNvPr>
          <p:cNvSpPr txBox="1"/>
          <p:nvPr/>
        </p:nvSpPr>
        <p:spPr>
          <a:xfrm>
            <a:off x="1200150" y="3257551"/>
            <a:ext cx="108394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Une Unité de Test (UT) représente 1h +/- 10 minutes</a:t>
            </a:r>
          </a:p>
          <a:p>
            <a:endParaRPr lang="fr-FR" dirty="0"/>
          </a:p>
          <a:p>
            <a:r>
              <a:rPr lang="fr-FR" dirty="0"/>
              <a:t>Le testeur ne peut réaliser tout confondu que 7 UT par jour ( 1 UT théorique+ 6 UT pratique)</a:t>
            </a:r>
          </a:p>
          <a:p>
            <a:endParaRPr lang="fr-FR" dirty="0"/>
          </a:p>
          <a:p>
            <a:r>
              <a:rPr lang="fr-FR" dirty="0"/>
              <a:t>Le candidat ne peut subir que 7 UT maximum par jour tout confondu</a:t>
            </a:r>
          </a:p>
          <a:p>
            <a:endParaRPr lang="fr-FR" dirty="0"/>
          </a:p>
          <a:p>
            <a:r>
              <a:rPr lang="fr-FR" dirty="0"/>
              <a:t>Si le candidat échoue uniquement à une partie du test, il garde pendant 12 mois le bénéfice de la partie réussie</a:t>
            </a:r>
          </a:p>
          <a:p>
            <a:endParaRPr lang="fr-FR" dirty="0"/>
          </a:p>
          <a:p>
            <a:r>
              <a:rPr lang="fr-FR" dirty="0"/>
              <a:t>Suite à l’obtention d’un premier CACES®, le candidat garde pendant 12 mois le bénéfice de la partie théorique</a:t>
            </a:r>
          </a:p>
          <a:p>
            <a:endParaRPr lang="fr-FR" dirty="0"/>
          </a:p>
          <a:p>
            <a:r>
              <a:rPr lang="fr-FR" u="sng" dirty="0"/>
              <a:t>Durée de validité du CACES® : </a:t>
            </a:r>
            <a:r>
              <a:rPr lang="fr-FR" dirty="0"/>
              <a:t>5 ans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DA2026C-F152-473D-9EC4-D8CAC1564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79" y="1902885"/>
            <a:ext cx="7391905" cy="124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9625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64B7FC-D25F-44D2-A0BB-15CDCB0507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R485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3754EE8-70FE-4E8C-B1FD-75DC6C15BC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CHARIOTS DE MANUTENTION AUTOMOTEURS GERBEURS A CONDUCTEUR ACCOMPAGNANT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048920-8D5A-4810-B461-D2DEBF516E6A}"/>
              </a:ext>
            </a:extLst>
          </p:cNvPr>
          <p:cNvSpPr/>
          <p:nvPr/>
        </p:nvSpPr>
        <p:spPr>
          <a:xfrm>
            <a:off x="4725274" y="2967334"/>
            <a:ext cx="3980576" cy="9569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fr-F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Nouvelle</a:t>
            </a:r>
            <a:endParaRPr lang="fr-FR" sz="5400" b="0" cap="none" spc="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1B3C779-0B1C-480B-89C9-F8351C022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019" y="1159741"/>
            <a:ext cx="3364344" cy="119293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3EF0096-BC6A-4DAB-9498-5A2B27293A52}"/>
              </a:ext>
            </a:extLst>
          </p:cNvPr>
          <p:cNvSpPr txBox="1"/>
          <p:nvPr/>
        </p:nvSpPr>
        <p:spPr>
          <a:xfrm>
            <a:off x="3826276" y="3844031"/>
            <a:ext cx="7075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Nouvelle recommandation mais pas nouvelle réglementation </a:t>
            </a:r>
            <a:r>
              <a:rPr lang="fr-FR" i="1" dirty="0" err="1"/>
              <a:t>cf</a:t>
            </a:r>
            <a:r>
              <a:rPr lang="fr-FR" i="1" dirty="0"/>
              <a:t> page 2</a:t>
            </a:r>
          </a:p>
        </p:txBody>
      </p:sp>
    </p:spTree>
    <p:extLst>
      <p:ext uri="{BB962C8B-B14F-4D97-AF65-F5344CB8AC3E}">
        <p14:creationId xmlns:p14="http://schemas.microsoft.com/office/powerpoint/2010/main" val="408634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488294-81D7-4A11-891C-ACC6ACBCE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Catégories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1D7B2204-ED35-414A-9D35-CA275029C9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3826912"/>
              </p:ext>
            </p:extLst>
          </p:nvPr>
        </p:nvGraphicFramePr>
        <p:xfrm>
          <a:off x="2286001" y="1981200"/>
          <a:ext cx="6875756" cy="3943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8354">
                  <a:extLst>
                    <a:ext uri="{9D8B030D-6E8A-4147-A177-3AD203B41FA5}">
                      <a16:colId xmlns:a16="http://schemas.microsoft.com/office/drawing/2014/main" val="3419132606"/>
                    </a:ext>
                  </a:extLst>
                </a:gridCol>
                <a:gridCol w="3927402">
                  <a:extLst>
                    <a:ext uri="{9D8B030D-6E8A-4147-A177-3AD203B41FA5}">
                      <a16:colId xmlns:a16="http://schemas.microsoft.com/office/drawing/2014/main" val="1932843688"/>
                    </a:ext>
                  </a:extLst>
                </a:gridCol>
              </a:tblGrid>
              <a:tr h="1640306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Cat 1</a:t>
                      </a:r>
                    </a:p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Gerbeur à conducteur accompagnant </a:t>
                      </a:r>
                    </a:p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1,20m&lt;hauteur de levée≤ 2,50m</a:t>
                      </a:r>
                    </a:p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translation et levage motorisés, manutention sur bras de fourche conçu pour charger et décharger un véhicule à quai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Cat 2</a:t>
                      </a:r>
                    </a:p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Gerbeur à conducteur accompagnant </a:t>
                      </a:r>
                    </a:p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hauteur de levée&gt; 2,50m</a:t>
                      </a:r>
                    </a:p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translation et levage motorisés, manutention sur bras de fourche conçu pour charger et décharger un véhicule à quai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7309738"/>
                  </a:ext>
                </a:extLst>
              </a:tr>
              <a:tr h="2303044">
                <a:tc gridSpan="2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8732741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EBB34D12-7A93-418D-9DC8-D18CD6B807F4}"/>
              </a:ext>
            </a:extLst>
          </p:cNvPr>
          <p:cNvSpPr/>
          <p:nvPr/>
        </p:nvSpPr>
        <p:spPr>
          <a:xfrm>
            <a:off x="2688458" y="5022987"/>
            <a:ext cx="184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sz="1200" b="1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E98FF94-295A-43FC-A83A-E11F6BA8E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942" y="4011478"/>
            <a:ext cx="3493328" cy="139943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8B990D4-FA71-46A1-9E7A-0CFDFA182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981" y="4096230"/>
            <a:ext cx="3037065" cy="131468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0A07E5E-8CE8-45C0-8313-2DCEA9ABD5DD}"/>
              </a:ext>
            </a:extLst>
          </p:cNvPr>
          <p:cNvSpPr txBox="1"/>
          <p:nvPr/>
        </p:nvSpPr>
        <p:spPr>
          <a:xfrm>
            <a:off x="9363075" y="2352675"/>
            <a:ext cx="25622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/>
              <a:t>Nota: </a:t>
            </a:r>
            <a:r>
              <a:rPr lang="fr-FR" dirty="0"/>
              <a:t>la détention d’un CACES® catégorie 2 ( R485) permet d’autoriser la conduite d’un gerbeur accompagnant de catégorie 1,</a:t>
            </a:r>
          </a:p>
        </p:txBody>
      </p:sp>
    </p:spTree>
    <p:extLst>
      <p:ext uri="{BB962C8B-B14F-4D97-AF65-F5344CB8AC3E}">
        <p14:creationId xmlns:p14="http://schemas.microsoft.com/office/powerpoint/2010/main" val="2595005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9E8864-476B-4366-9160-31E05676A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u="sng" dirty="0"/>
              <a:t>Rappels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96B4FCD-27A0-41B2-A9A0-C30EDE8D9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2121958"/>
            <a:ext cx="10287359" cy="3612091"/>
          </a:xfrm>
        </p:spPr>
        <p:txBody>
          <a:bodyPr>
            <a:normAutofit fontScale="77500" lnSpcReduction="20000"/>
          </a:bodyPr>
          <a:lstStyle/>
          <a:p>
            <a:r>
              <a:rPr lang="fr-FR" sz="3200" u="sng" dirty="0"/>
              <a:t>Sans être obligatoire </a:t>
            </a:r>
            <a:r>
              <a:rPr lang="fr-FR" sz="3200" dirty="0"/>
              <a:t>le CACES® constitue un bon moyen pour l’employeur de se conformer aux obligations en matière de contrôle des connaissances et du savoir-faire, pour la conduite en sécurité de l’engin,</a:t>
            </a:r>
          </a:p>
          <a:p>
            <a:endParaRPr lang="fr-FR" sz="3200" dirty="0"/>
          </a:p>
          <a:p>
            <a:r>
              <a:rPr lang="fr-FR" sz="3200" dirty="0"/>
              <a:t>Le code du travail ne change pas (article R4323-55) – la formation adéquate et la délivrance de l’autorisation de conduite délivrée par l’employeur est toujours obligatoire,</a:t>
            </a:r>
          </a:p>
          <a:p>
            <a:endParaRPr lang="fr-FR" sz="3200" dirty="0"/>
          </a:p>
          <a:p>
            <a:r>
              <a:rPr lang="fr-FR" sz="3200" dirty="0"/>
              <a:t>Tous les engins et accessoires ne sont pas inclus dans les recommandations aussi la formation adéquate est nécessaire,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298F834-E6C2-497E-8B8A-E77A86120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294" y="1006266"/>
            <a:ext cx="3364344" cy="119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99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BED817-5A56-4B47-AD92-86698F3A7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86603"/>
            <a:ext cx="10637521" cy="1450757"/>
          </a:xfrm>
        </p:spPr>
        <p:txBody>
          <a:bodyPr/>
          <a:lstStyle/>
          <a:p>
            <a:r>
              <a:rPr lang="fr-FR" dirty="0"/>
              <a:t>Durée des tests et durée validité du CACES®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2A106EF-17AE-48E7-AEDA-291BA14D8E55}"/>
              </a:ext>
            </a:extLst>
          </p:cNvPr>
          <p:cNvSpPr txBox="1"/>
          <p:nvPr/>
        </p:nvSpPr>
        <p:spPr>
          <a:xfrm>
            <a:off x="1200150" y="3257551"/>
            <a:ext cx="108394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Une Unité de Test (UT) représente 1h +/- 10 minutes</a:t>
            </a:r>
          </a:p>
          <a:p>
            <a:endParaRPr lang="fr-FR" dirty="0"/>
          </a:p>
          <a:p>
            <a:r>
              <a:rPr lang="fr-FR" dirty="0"/>
              <a:t>Le testeur ne peut réaliser tout confondu que 7 UT par jour ( 1 UT théorique+ 6 UT pratique)</a:t>
            </a:r>
          </a:p>
          <a:p>
            <a:endParaRPr lang="fr-FR" dirty="0"/>
          </a:p>
          <a:p>
            <a:r>
              <a:rPr lang="fr-FR" dirty="0"/>
              <a:t>Le candidat ne peut subir que 7 UT maximum par jour tout confondu</a:t>
            </a:r>
          </a:p>
          <a:p>
            <a:endParaRPr lang="fr-FR" dirty="0"/>
          </a:p>
          <a:p>
            <a:r>
              <a:rPr lang="fr-FR" dirty="0"/>
              <a:t>Si le candidat échoue uniquement à une partie du test, il garde pendant 12 mois le bénéfice de la partie réussie</a:t>
            </a:r>
          </a:p>
          <a:p>
            <a:endParaRPr lang="fr-FR" dirty="0"/>
          </a:p>
          <a:p>
            <a:r>
              <a:rPr lang="fr-FR" dirty="0"/>
              <a:t>Suite à l’obtention d’un premier CACES®, le candidat garde pendant 12 mois le bénéfice de la partie théorique</a:t>
            </a:r>
          </a:p>
          <a:p>
            <a:endParaRPr lang="fr-FR" dirty="0"/>
          </a:p>
          <a:p>
            <a:r>
              <a:rPr lang="fr-FR" u="sng" dirty="0"/>
              <a:t>Durée de validité du CACES® : </a:t>
            </a:r>
            <a:r>
              <a:rPr lang="fr-FR" dirty="0"/>
              <a:t>5 ans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A2573A9-ADC2-4428-B965-BAC806771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79" y="1918454"/>
            <a:ext cx="5903596" cy="11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308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64B7FC-D25F-44D2-A0BB-15CDCB0507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R490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3754EE8-70FE-4E8C-B1FD-75DC6C15BC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GRUES AUXILIAIRES DE CHARGEMENT DE VEHICULE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6278C33-C9E1-4126-B01B-B7D8A7897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019" y="1159741"/>
            <a:ext cx="3364344" cy="119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147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488294-81D7-4A11-891C-ACC6ACBCE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Catégories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1D7B2204-ED35-414A-9D35-CA275029C9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3975034"/>
              </p:ext>
            </p:extLst>
          </p:nvPr>
        </p:nvGraphicFramePr>
        <p:xfrm>
          <a:off x="638176" y="1981200"/>
          <a:ext cx="5638799" cy="3943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7941">
                  <a:extLst>
                    <a:ext uri="{9D8B030D-6E8A-4147-A177-3AD203B41FA5}">
                      <a16:colId xmlns:a16="http://schemas.microsoft.com/office/drawing/2014/main" val="3419132606"/>
                    </a:ext>
                  </a:extLst>
                </a:gridCol>
                <a:gridCol w="3220858">
                  <a:extLst>
                    <a:ext uri="{9D8B030D-6E8A-4147-A177-3AD203B41FA5}">
                      <a16:colId xmlns:a16="http://schemas.microsoft.com/office/drawing/2014/main" val="1932843688"/>
                    </a:ext>
                  </a:extLst>
                </a:gridCol>
              </a:tblGrid>
              <a:tr h="1640306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Une catégorie de Grue</a:t>
                      </a:r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Option télécommande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7309738"/>
                  </a:ext>
                </a:extLst>
              </a:tr>
              <a:tr h="2303044">
                <a:tc gridSpan="2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8732741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EBB34D12-7A93-418D-9DC8-D18CD6B807F4}"/>
              </a:ext>
            </a:extLst>
          </p:cNvPr>
          <p:cNvSpPr/>
          <p:nvPr/>
        </p:nvSpPr>
        <p:spPr>
          <a:xfrm>
            <a:off x="2688458" y="5022987"/>
            <a:ext cx="184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sz="12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AA47564-ADDC-491E-B9FB-EBD590609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116" y="3652531"/>
            <a:ext cx="3216525" cy="227201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A9DEF22-F4A3-4F9A-BE07-E58D05960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8581" y="3849251"/>
            <a:ext cx="5447074" cy="172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312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BED817-5A56-4B47-AD92-86698F3A7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86603"/>
            <a:ext cx="10637521" cy="1450757"/>
          </a:xfrm>
        </p:spPr>
        <p:txBody>
          <a:bodyPr/>
          <a:lstStyle/>
          <a:p>
            <a:r>
              <a:rPr lang="fr-FR" dirty="0"/>
              <a:t>Durée des tests et durée validité du CACES®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2A106EF-17AE-48E7-AEDA-291BA14D8E55}"/>
              </a:ext>
            </a:extLst>
          </p:cNvPr>
          <p:cNvSpPr txBox="1"/>
          <p:nvPr/>
        </p:nvSpPr>
        <p:spPr>
          <a:xfrm>
            <a:off x="495299" y="2942554"/>
            <a:ext cx="114585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Une Unité de Test (UT) représente 1h +/- 10 minutes</a:t>
            </a:r>
          </a:p>
          <a:p>
            <a:endParaRPr lang="fr-FR" dirty="0"/>
          </a:p>
          <a:p>
            <a:r>
              <a:rPr lang="fr-FR" dirty="0"/>
              <a:t>Le testeur ne peut réaliser tout confondu que 7 UT par jour ( 1 UT théorique+ 6 UT pratique)</a:t>
            </a:r>
          </a:p>
          <a:p>
            <a:endParaRPr lang="fr-FR" dirty="0"/>
          </a:p>
          <a:p>
            <a:r>
              <a:rPr lang="fr-FR" dirty="0"/>
              <a:t>Le candidat ne peut subir que 7 UT maximum par jour tout confondu</a:t>
            </a:r>
          </a:p>
          <a:p>
            <a:endParaRPr lang="fr-FR" dirty="0"/>
          </a:p>
          <a:p>
            <a:r>
              <a:rPr lang="fr-FR" dirty="0"/>
              <a:t>Si le candidat échoue uniquement à une partie du test, il garde pendant 12 mois le bénéfice de la partie réussie</a:t>
            </a:r>
          </a:p>
          <a:p>
            <a:endParaRPr lang="fr-FR" dirty="0"/>
          </a:p>
          <a:p>
            <a:r>
              <a:rPr lang="fr-FR" dirty="0"/>
              <a:t>Suite à l’obtention d’un premier CACES®, le candidat garde pendant 12 mois le bénéfice de la partie théorique</a:t>
            </a:r>
          </a:p>
          <a:p>
            <a:endParaRPr lang="fr-FR" dirty="0"/>
          </a:p>
          <a:p>
            <a:r>
              <a:rPr lang="fr-FR" u="sng" dirty="0"/>
              <a:t>Durée de validité du CACES® : </a:t>
            </a:r>
            <a:r>
              <a:rPr lang="fr-FR" dirty="0"/>
              <a:t>5 ans mais 10 ans si conducteur régulier sous réserve qu’au terme des 5 premières années: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L’employeur puisse justifier que le salarié à conduit 50 jours au moins par 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Le salarié passe à nouveau le test théorique du CACES®</a:t>
            </a:r>
          </a:p>
        </p:txBody>
      </p:sp>
      <p:pic>
        <p:nvPicPr>
          <p:cNvPr id="3" name="Espace réservé du contenu 2">
            <a:extLst>
              <a:ext uri="{FF2B5EF4-FFF2-40B4-BE49-F238E27FC236}">
                <a16:creationId xmlns:a16="http://schemas.microsoft.com/office/drawing/2014/main" id="{B55E7E48-CF04-4A4F-AA66-F6D6DB2137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80" y="1837009"/>
            <a:ext cx="6722746" cy="110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8758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64B7FC-D25F-44D2-A0BB-15CDCB0507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R483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3754EE8-70FE-4E8C-B1FD-75DC6C15BC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GRUES MOBILES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98F1D1E-B190-4994-8E27-353292ED0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019" y="1159741"/>
            <a:ext cx="3364344" cy="119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8381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488294-81D7-4A11-891C-ACC6ACBCE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Catégories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1D7B2204-ED35-414A-9D35-CA275029C9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5957960"/>
              </p:ext>
            </p:extLst>
          </p:nvPr>
        </p:nvGraphicFramePr>
        <p:xfrm>
          <a:off x="568171" y="1796992"/>
          <a:ext cx="7057747" cy="33875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2056">
                  <a:extLst>
                    <a:ext uri="{9D8B030D-6E8A-4147-A177-3AD203B41FA5}">
                      <a16:colId xmlns:a16="http://schemas.microsoft.com/office/drawing/2014/main" val="3419132606"/>
                    </a:ext>
                  </a:extLst>
                </a:gridCol>
                <a:gridCol w="4085691">
                  <a:extLst>
                    <a:ext uri="{9D8B030D-6E8A-4147-A177-3AD203B41FA5}">
                      <a16:colId xmlns:a16="http://schemas.microsoft.com/office/drawing/2014/main" val="1932843688"/>
                    </a:ext>
                  </a:extLst>
                </a:gridCol>
              </a:tblGrid>
              <a:tr h="1320286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Cat A</a:t>
                      </a:r>
                    </a:p>
                    <a:p>
                      <a:pPr algn="ctr"/>
                      <a:endParaRPr lang="fr-FR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Grue mobile à flèche treillis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Cat B</a:t>
                      </a:r>
                    </a:p>
                    <a:p>
                      <a:pPr algn="ctr"/>
                      <a:endParaRPr lang="fr-FR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Grue mobile à flèche télescopique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7309738"/>
                  </a:ext>
                </a:extLst>
              </a:tr>
              <a:tr h="2067281"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8732741"/>
                  </a:ext>
                </a:extLst>
              </a:tr>
            </a:tbl>
          </a:graphicData>
        </a:graphic>
      </p:graphicFrame>
      <p:pic>
        <p:nvPicPr>
          <p:cNvPr id="1026" name="Picture 2" descr="RÃ©sultat de recherche d'images pour &quot;grue mobile treilli&quot;">
            <a:extLst>
              <a:ext uri="{FF2B5EF4-FFF2-40B4-BE49-F238E27FC236}">
                <a16:creationId xmlns:a16="http://schemas.microsoft.com/office/drawing/2014/main" id="{2EE14784-9091-4554-A378-FB5D940D6C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4" r="27500"/>
          <a:stretch/>
        </p:blipFill>
        <p:spPr bwMode="auto">
          <a:xfrm>
            <a:off x="1605101" y="3348801"/>
            <a:ext cx="990600" cy="170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037E6A9-A63F-4735-9C6D-A5E60CB6D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608" y="3287503"/>
            <a:ext cx="3498429" cy="183156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3734844-54A0-4EAA-A83E-79EEE8B14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3701" y="4176653"/>
            <a:ext cx="4478299" cy="183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657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BED817-5A56-4B47-AD92-86698F3A7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86603"/>
            <a:ext cx="10637521" cy="1450757"/>
          </a:xfrm>
        </p:spPr>
        <p:txBody>
          <a:bodyPr/>
          <a:lstStyle/>
          <a:p>
            <a:r>
              <a:rPr lang="fr-FR" dirty="0"/>
              <a:t>Durée des tests et durée validité du CACES®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2A106EF-17AE-48E7-AEDA-291BA14D8E55}"/>
              </a:ext>
            </a:extLst>
          </p:cNvPr>
          <p:cNvSpPr txBox="1"/>
          <p:nvPr/>
        </p:nvSpPr>
        <p:spPr>
          <a:xfrm>
            <a:off x="495299" y="2942554"/>
            <a:ext cx="114585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Une Unité de Test (UT) représente 1h +/- 10 minutes</a:t>
            </a:r>
          </a:p>
          <a:p>
            <a:endParaRPr lang="fr-FR" dirty="0"/>
          </a:p>
          <a:p>
            <a:r>
              <a:rPr lang="fr-FR" dirty="0"/>
              <a:t>Le testeur ne peut réaliser tout confondu que 7 UT par jour ( 1 UT théorique+ 6 UT pratique)</a:t>
            </a:r>
          </a:p>
          <a:p>
            <a:endParaRPr lang="fr-FR" dirty="0"/>
          </a:p>
          <a:p>
            <a:r>
              <a:rPr lang="fr-FR" dirty="0"/>
              <a:t>Le candidat ne peut subir que 7 UT maximum par jour tout confondu</a:t>
            </a:r>
          </a:p>
          <a:p>
            <a:endParaRPr lang="fr-FR" dirty="0"/>
          </a:p>
          <a:p>
            <a:r>
              <a:rPr lang="fr-FR" dirty="0"/>
              <a:t>Si le candidat échoue uniquement à une partie du test, il garde pendant 12 mois le bénéfice de la partie réussie</a:t>
            </a:r>
          </a:p>
          <a:p>
            <a:endParaRPr lang="fr-FR" dirty="0"/>
          </a:p>
          <a:p>
            <a:r>
              <a:rPr lang="fr-FR" dirty="0"/>
              <a:t>Suite à l’obtention d’un premier CACES®, le candidat garde pendant 12 mois le bénéfice de la partie théorique</a:t>
            </a:r>
          </a:p>
          <a:p>
            <a:endParaRPr lang="fr-FR" dirty="0"/>
          </a:p>
          <a:p>
            <a:r>
              <a:rPr lang="fr-FR" u="sng" dirty="0"/>
              <a:t>Durée de validité du CACES® : </a:t>
            </a:r>
            <a:r>
              <a:rPr lang="fr-FR" dirty="0"/>
              <a:t>5 ans mais 10 ans si conducteur régulier sous réserve qu’au terme des 5 premières années: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L’employeur puisse justifier que le salarié à conduit 50 jours au moins par 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Le salarié passe à nouveau le test théorique du CACES®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82491E33-5837-434D-9DB0-F957FB1165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37360"/>
            <a:ext cx="5705475" cy="123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188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64B7FC-D25F-44D2-A0BB-15CDCB0507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R487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3754EE8-70FE-4E8C-B1FD-75DC6C15BC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GRUE A TOUR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235D53D-3010-4CA7-A04A-91A17DF2C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019" y="1159741"/>
            <a:ext cx="3364344" cy="119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198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488294-81D7-4A11-891C-ACC6ACBCE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Catégories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1D7B2204-ED35-414A-9D35-CA275029C9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9994549"/>
              </p:ext>
            </p:extLst>
          </p:nvPr>
        </p:nvGraphicFramePr>
        <p:xfrm>
          <a:off x="1639296" y="1847850"/>
          <a:ext cx="9455423" cy="34743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3806">
                  <a:extLst>
                    <a:ext uri="{9D8B030D-6E8A-4147-A177-3AD203B41FA5}">
                      <a16:colId xmlns:a16="http://schemas.microsoft.com/office/drawing/2014/main" val="3419132606"/>
                    </a:ext>
                  </a:extLst>
                </a:gridCol>
                <a:gridCol w="3236473">
                  <a:extLst>
                    <a:ext uri="{9D8B030D-6E8A-4147-A177-3AD203B41FA5}">
                      <a16:colId xmlns:a16="http://schemas.microsoft.com/office/drawing/2014/main" val="1932843688"/>
                    </a:ext>
                  </a:extLst>
                </a:gridCol>
                <a:gridCol w="3065144">
                  <a:extLst>
                    <a:ext uri="{9D8B030D-6E8A-4147-A177-3AD203B41FA5}">
                      <a16:colId xmlns:a16="http://schemas.microsoft.com/office/drawing/2014/main" val="4272251568"/>
                    </a:ext>
                  </a:extLst>
                </a:gridCol>
              </a:tblGrid>
              <a:tr h="1354112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Cat 1</a:t>
                      </a:r>
                    </a:p>
                    <a:p>
                      <a:pPr algn="ctr"/>
                      <a:endParaRPr lang="fr-FR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Grue à tour à montage par éléments, à flèche distributrice ( GME)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Cat 2</a:t>
                      </a:r>
                    </a:p>
                    <a:p>
                      <a:pPr algn="ctr"/>
                      <a:endParaRPr lang="fr-FR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Grue à tour à montage par éléments, à flèche relevable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Cat 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Grue à tour à montage automatisé ( GMA)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7309738"/>
                  </a:ext>
                </a:extLst>
              </a:tr>
              <a:tr h="2120246"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8732741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ECBF354D-52C8-4563-A471-D98CD7E23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795" y="3233481"/>
            <a:ext cx="2330180" cy="192278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2B5091D-9305-4D51-8CAB-667AE005C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6841" y="3233481"/>
            <a:ext cx="1497183" cy="192278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0C4C6D1-499F-404B-B5B2-2675B8422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8974" y="3524249"/>
            <a:ext cx="2492375" cy="149542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357453B-C4A1-494A-B5B9-7C2C1FDBA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7523" y="5307695"/>
            <a:ext cx="5210336" cy="152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341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BED817-5A56-4B47-AD92-86698F3A7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86603"/>
            <a:ext cx="10637521" cy="1450757"/>
          </a:xfrm>
        </p:spPr>
        <p:txBody>
          <a:bodyPr/>
          <a:lstStyle/>
          <a:p>
            <a:r>
              <a:rPr lang="fr-FR" dirty="0"/>
              <a:t>Durée des tests et durée validité du CACES®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2A106EF-17AE-48E7-AEDA-291BA14D8E55}"/>
              </a:ext>
            </a:extLst>
          </p:cNvPr>
          <p:cNvSpPr txBox="1"/>
          <p:nvPr/>
        </p:nvSpPr>
        <p:spPr>
          <a:xfrm>
            <a:off x="495299" y="2942554"/>
            <a:ext cx="114585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Une Unité de Test (UT) représente 1h +/- 10 minutes</a:t>
            </a:r>
          </a:p>
          <a:p>
            <a:endParaRPr lang="fr-FR" dirty="0"/>
          </a:p>
          <a:p>
            <a:r>
              <a:rPr lang="fr-FR" dirty="0"/>
              <a:t>Le testeur ne peut réaliser tout confondu que 7 UT par jour ( 1 UT théorique+ 6 UT pratique)</a:t>
            </a:r>
          </a:p>
          <a:p>
            <a:endParaRPr lang="fr-FR" dirty="0"/>
          </a:p>
          <a:p>
            <a:r>
              <a:rPr lang="fr-FR" dirty="0"/>
              <a:t>Le candidat ne peut subir que 7 UT maximum par jour tout confondu</a:t>
            </a:r>
          </a:p>
          <a:p>
            <a:endParaRPr lang="fr-FR" dirty="0"/>
          </a:p>
          <a:p>
            <a:r>
              <a:rPr lang="fr-FR" dirty="0"/>
              <a:t>Si le candidat échoue uniquement à une partie du test, il garde pendant 12 mois le bénéfice de la partie réussie</a:t>
            </a:r>
          </a:p>
          <a:p>
            <a:endParaRPr lang="fr-FR" dirty="0"/>
          </a:p>
          <a:p>
            <a:r>
              <a:rPr lang="fr-FR" dirty="0"/>
              <a:t>Suite à l’obtention d’un premier CACES®, le candidat garde pendant 12 mois le bénéfice de la partie théorique</a:t>
            </a:r>
          </a:p>
          <a:p>
            <a:endParaRPr lang="fr-FR" dirty="0"/>
          </a:p>
          <a:p>
            <a:r>
              <a:rPr lang="fr-FR" u="sng" dirty="0"/>
              <a:t>Durée de validité du CACES® : </a:t>
            </a:r>
            <a:r>
              <a:rPr lang="fr-FR" dirty="0"/>
              <a:t>5 ans mais 10 ans si conducteur régulier sous réserve qu’au terme des 5 premières années: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L’employeur puisse justifier que le salarié à conduit 50 jours au moins par 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Le salarié passe à nouveau le test théorique du CACES®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360FC3D1-83EB-43A0-8CD6-03B676A238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0080" y="1737360"/>
            <a:ext cx="5937888" cy="127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708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64B7FC-D25F-44D2-A0BB-15CDCB0507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R489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3754EE8-70FE-4E8C-B1FD-75DC6C15BC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Chariots de manutention automoteurs à conducteur porté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2DC58EC-3817-47D3-AF4B-DAAEE8C57E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019" y="1159741"/>
            <a:ext cx="3364344" cy="119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5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488294-81D7-4A11-891C-ACC6ACBCE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Catégories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1D7B2204-ED35-414A-9D35-CA275029C9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5974561"/>
              </p:ext>
            </p:extLst>
          </p:nvPr>
        </p:nvGraphicFramePr>
        <p:xfrm>
          <a:off x="838199" y="1825624"/>
          <a:ext cx="10356545" cy="41934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309">
                  <a:extLst>
                    <a:ext uri="{9D8B030D-6E8A-4147-A177-3AD203B41FA5}">
                      <a16:colId xmlns:a16="http://schemas.microsoft.com/office/drawing/2014/main" val="3419132606"/>
                    </a:ext>
                  </a:extLst>
                </a:gridCol>
                <a:gridCol w="2071309">
                  <a:extLst>
                    <a:ext uri="{9D8B030D-6E8A-4147-A177-3AD203B41FA5}">
                      <a16:colId xmlns:a16="http://schemas.microsoft.com/office/drawing/2014/main" val="1932843688"/>
                    </a:ext>
                  </a:extLst>
                </a:gridCol>
                <a:gridCol w="2071309">
                  <a:extLst>
                    <a:ext uri="{9D8B030D-6E8A-4147-A177-3AD203B41FA5}">
                      <a16:colId xmlns:a16="http://schemas.microsoft.com/office/drawing/2014/main" val="4272069594"/>
                    </a:ext>
                  </a:extLst>
                </a:gridCol>
                <a:gridCol w="2071309">
                  <a:extLst>
                    <a:ext uri="{9D8B030D-6E8A-4147-A177-3AD203B41FA5}">
                      <a16:colId xmlns:a16="http://schemas.microsoft.com/office/drawing/2014/main" val="1897450459"/>
                    </a:ext>
                  </a:extLst>
                </a:gridCol>
                <a:gridCol w="2071309">
                  <a:extLst>
                    <a:ext uri="{9D8B030D-6E8A-4147-A177-3AD203B41FA5}">
                      <a16:colId xmlns:a16="http://schemas.microsoft.com/office/drawing/2014/main" val="1703567545"/>
                    </a:ext>
                  </a:extLst>
                </a:gridCol>
              </a:tblGrid>
              <a:tr h="1441359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Cat 1A</a:t>
                      </a:r>
                    </a:p>
                    <a:p>
                      <a:pPr algn="ctr"/>
                      <a:endParaRPr lang="fr-FR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Préparateurs de commande sans élévation du poste de conduite ( hauteur de levée≤1,20m)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Cat 1B</a:t>
                      </a:r>
                    </a:p>
                    <a:p>
                      <a:pPr algn="ctr"/>
                      <a:endParaRPr lang="fr-FR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Gerbeurs </a:t>
                      </a:r>
                      <a:r>
                        <a:rPr lang="fr-FR" sz="1200" u="sng" dirty="0">
                          <a:solidFill>
                            <a:schemeClr val="tx1"/>
                          </a:solidFill>
                        </a:rPr>
                        <a:t>à conducteur porté 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( hauteur de levée≥1,20m)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Cat 2A</a:t>
                      </a:r>
                    </a:p>
                    <a:p>
                      <a:pPr algn="ctr"/>
                      <a:endParaRPr lang="fr-FR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Chariots à plateau porteur ( capacité de charge ≤ 2 tonnes)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Cat 2B</a:t>
                      </a:r>
                    </a:p>
                    <a:p>
                      <a:pPr algn="ctr"/>
                      <a:endParaRPr lang="fr-FR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Chariots tracteurs industriels ( capacité de charge ≤ 25 tonnes)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Cat 3</a:t>
                      </a:r>
                    </a:p>
                    <a:p>
                      <a:pPr algn="ctr"/>
                      <a:endParaRPr lang="fr-FR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Chariots élévateurs frontaux en porte à faux (capacité de charge ≤ 6 tonnes)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7309738"/>
                  </a:ext>
                </a:extLst>
              </a:tr>
              <a:tr h="2127790"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8732741"/>
                  </a:ext>
                </a:extLst>
              </a:tr>
              <a:tr h="624287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Cat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N’existait pas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dirty="0"/>
                        <a:t>Cat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Cat 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75996393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A6FFD12A-7BC6-4CD5-AF98-727E5E7F0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429" y="3513651"/>
            <a:ext cx="1914155" cy="114467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05FAD07-B022-4405-A2E4-158A338314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95" t="6008" r="9132"/>
          <a:stretch/>
        </p:blipFill>
        <p:spPr>
          <a:xfrm>
            <a:off x="2947386" y="3749660"/>
            <a:ext cx="1914155" cy="90866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2C50C99-4371-4098-B4CE-FCF7F11E5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6559" y="3571077"/>
            <a:ext cx="1719253" cy="110301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FAC6F39-AD5D-4516-85FE-24C1C69FA2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7944" y="3934065"/>
            <a:ext cx="1895266" cy="74002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FAA6B08-7BE9-4059-A3A3-0E23782698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64"/>
          <a:stretch/>
        </p:blipFill>
        <p:spPr>
          <a:xfrm>
            <a:off x="9198905" y="3918300"/>
            <a:ext cx="1895267" cy="74002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9AE6257-E7DA-4D0F-ADFA-C1BAED4190EC}"/>
              </a:ext>
            </a:extLst>
          </p:cNvPr>
          <p:cNvSpPr txBox="1"/>
          <p:nvPr/>
        </p:nvSpPr>
        <p:spPr>
          <a:xfrm>
            <a:off x="0" y="5467350"/>
            <a:ext cx="933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Catégories R 389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28398FE-7F9F-4E4D-A694-6506D96822ED}"/>
              </a:ext>
            </a:extLst>
          </p:cNvPr>
          <p:cNvSpPr txBox="1"/>
          <p:nvPr/>
        </p:nvSpPr>
        <p:spPr>
          <a:xfrm>
            <a:off x="2947386" y="6124575"/>
            <a:ext cx="2005614" cy="457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CAC012E-5162-4BC2-B0D9-FD65F1DA01C9}"/>
              </a:ext>
            </a:extLst>
          </p:cNvPr>
          <p:cNvSpPr txBox="1"/>
          <p:nvPr/>
        </p:nvSpPr>
        <p:spPr>
          <a:xfrm>
            <a:off x="3038845" y="6019060"/>
            <a:ext cx="19141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/>
              <a:t>Les gerbeurs (hauteur de levée&gt;1,20m) à conducteur accompagnant équipés d’une plate-forme rabattable sont inclus dans cette catégorie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D5C5AAF-7A6C-4725-8A9A-96CE24141612}"/>
              </a:ext>
            </a:extLst>
          </p:cNvPr>
          <p:cNvSpPr txBox="1"/>
          <p:nvPr/>
        </p:nvSpPr>
        <p:spPr>
          <a:xfrm>
            <a:off x="987501" y="6019060"/>
            <a:ext cx="19141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/>
              <a:t>Les transpalettes </a:t>
            </a:r>
            <a:r>
              <a:rPr lang="fr-FR" sz="900" dirty="0" err="1"/>
              <a:t>eg</a:t>
            </a:r>
            <a:r>
              <a:rPr lang="fr-FR" sz="900" dirty="0"/>
              <a:t> préparateurs de commande ( hauteur de levée≤1,20m) équipés de plate-forme rabattable sont inclus dans cette catégorie</a:t>
            </a:r>
          </a:p>
        </p:txBody>
      </p:sp>
    </p:spTree>
    <p:extLst>
      <p:ext uri="{BB962C8B-B14F-4D97-AF65-F5344CB8AC3E}">
        <p14:creationId xmlns:p14="http://schemas.microsoft.com/office/powerpoint/2010/main" val="2955129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488294-81D7-4A11-891C-ACC6ACBCE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Catégories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1D7B2204-ED35-414A-9D35-CA275029C9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4326382"/>
              </p:ext>
            </p:extLst>
          </p:nvPr>
        </p:nvGraphicFramePr>
        <p:xfrm>
          <a:off x="1036320" y="1144808"/>
          <a:ext cx="8550309" cy="50340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7577">
                  <a:extLst>
                    <a:ext uri="{9D8B030D-6E8A-4147-A177-3AD203B41FA5}">
                      <a16:colId xmlns:a16="http://schemas.microsoft.com/office/drawing/2014/main" val="3419132606"/>
                    </a:ext>
                  </a:extLst>
                </a:gridCol>
                <a:gridCol w="1068789">
                  <a:extLst>
                    <a:ext uri="{9D8B030D-6E8A-4147-A177-3AD203B41FA5}">
                      <a16:colId xmlns:a16="http://schemas.microsoft.com/office/drawing/2014/main" val="1932843688"/>
                    </a:ext>
                  </a:extLst>
                </a:gridCol>
                <a:gridCol w="1068789">
                  <a:extLst>
                    <a:ext uri="{9D8B030D-6E8A-4147-A177-3AD203B41FA5}">
                      <a16:colId xmlns:a16="http://schemas.microsoft.com/office/drawing/2014/main" val="1197908126"/>
                    </a:ext>
                  </a:extLst>
                </a:gridCol>
                <a:gridCol w="2137577">
                  <a:extLst>
                    <a:ext uri="{9D8B030D-6E8A-4147-A177-3AD203B41FA5}">
                      <a16:colId xmlns:a16="http://schemas.microsoft.com/office/drawing/2014/main" val="4272069594"/>
                    </a:ext>
                  </a:extLst>
                </a:gridCol>
                <a:gridCol w="2137577">
                  <a:extLst>
                    <a:ext uri="{9D8B030D-6E8A-4147-A177-3AD203B41FA5}">
                      <a16:colId xmlns:a16="http://schemas.microsoft.com/office/drawing/2014/main" val="1897450459"/>
                    </a:ext>
                  </a:extLst>
                </a:gridCol>
              </a:tblGrid>
              <a:tr h="1696432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Cat 4</a:t>
                      </a:r>
                    </a:p>
                    <a:p>
                      <a:pPr algn="ctr"/>
                      <a:endParaRPr lang="fr-FR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Chariots élévateurs frontaux en porte à faux (capacité de charge &gt; 6 tonnes)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Cat 5</a:t>
                      </a:r>
                    </a:p>
                    <a:p>
                      <a:pPr algn="ctr"/>
                      <a:endParaRPr lang="fr-FR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Chariots élévateurs à mât rétractable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Cat 6</a:t>
                      </a:r>
                    </a:p>
                    <a:p>
                      <a:pPr algn="ctr"/>
                      <a:endParaRPr lang="fr-FR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Elévateur à poste de conduite élevable ( hauteur de plancher &gt; 1,20m)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Cat 7</a:t>
                      </a:r>
                    </a:p>
                    <a:p>
                      <a:pPr algn="ctr"/>
                      <a:endParaRPr lang="fr-FR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fr-F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fr-F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fr-F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fr-F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fr-F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fr-F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Conduite hors production des chariots de toutes catégories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7309738"/>
                  </a:ext>
                </a:extLst>
              </a:tr>
              <a:tr h="2600439"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8732741"/>
                  </a:ext>
                </a:extLst>
              </a:tr>
              <a:tr h="73718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Cat 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/>
                        <a:t>Cat 5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/>
                        <a:t>N’existait pas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N’existait pas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Cat 5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190813892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6839A9F2-F807-4407-A45C-51626D6A8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3429000"/>
            <a:ext cx="1549809" cy="110024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5B95F16-70C6-4F28-A515-C19F940CB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141" y="3541546"/>
            <a:ext cx="1921842" cy="98770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5F347ED-15B0-4A0B-92E0-B07E61DA3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6242" y="3309052"/>
            <a:ext cx="1102014" cy="18115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A2E163-2170-44E2-81F5-C42711CF2CD7}"/>
              </a:ext>
            </a:extLst>
          </p:cNvPr>
          <p:cNvSpPr/>
          <p:nvPr/>
        </p:nvSpPr>
        <p:spPr>
          <a:xfrm>
            <a:off x="78423" y="5562970"/>
            <a:ext cx="8547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/>
              <a:t>Catégories</a:t>
            </a:r>
          </a:p>
          <a:p>
            <a:r>
              <a:rPr lang="fr-FR" sz="1200" b="1" dirty="0"/>
              <a:t>R 389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BC4E56E-DD81-4151-A06A-3B343A28932F}"/>
              </a:ext>
            </a:extLst>
          </p:cNvPr>
          <p:cNvSpPr txBox="1"/>
          <p:nvPr/>
        </p:nvSpPr>
        <p:spPr>
          <a:xfrm>
            <a:off x="9647589" y="1554726"/>
            <a:ext cx="25622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/>
              <a:t>Nota: </a:t>
            </a:r>
            <a:r>
              <a:rPr lang="fr-FR" dirty="0"/>
              <a:t>la détention d’un CACES® catégorie 1B ( R489) permet d’autoriser la conduite d’un chariot de catégorie 1A,</a:t>
            </a:r>
          </a:p>
          <a:p>
            <a:r>
              <a:rPr lang="fr-FR" dirty="0"/>
              <a:t>la détention d’un CACES® catégorie 2B ( R489) permet d’autoriser la conduite d’un chariot de catégorie 2A,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4A66F3ED-A6A1-4F40-B46F-97ED09F39EC6}"/>
              </a:ext>
            </a:extLst>
          </p:cNvPr>
          <p:cNvCxnSpPr>
            <a:stCxn id="10" idx="0"/>
            <a:endCxn id="10" idx="2"/>
          </p:cNvCxnSpPr>
          <p:nvPr/>
        </p:nvCxnSpPr>
        <p:spPr>
          <a:xfrm>
            <a:off x="4266062" y="3541546"/>
            <a:ext cx="0" cy="9877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6063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BED817-5A56-4B47-AD92-86698F3A7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86603"/>
            <a:ext cx="10637521" cy="1450757"/>
          </a:xfrm>
        </p:spPr>
        <p:txBody>
          <a:bodyPr/>
          <a:lstStyle/>
          <a:p>
            <a:r>
              <a:rPr lang="fr-FR" dirty="0"/>
              <a:t>Durée des tests et durée validité du CACES®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CE643393-1F03-4A9A-9C34-3968758C7C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0150" y="2012084"/>
            <a:ext cx="6712761" cy="115974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2A106EF-17AE-48E7-AEDA-291BA14D8E55}"/>
              </a:ext>
            </a:extLst>
          </p:cNvPr>
          <p:cNvSpPr txBox="1"/>
          <p:nvPr/>
        </p:nvSpPr>
        <p:spPr>
          <a:xfrm>
            <a:off x="1200150" y="3257551"/>
            <a:ext cx="108394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Une Unité de Test (UT) représente 1h +/- 10 minutes</a:t>
            </a:r>
          </a:p>
          <a:p>
            <a:endParaRPr lang="fr-FR" dirty="0"/>
          </a:p>
          <a:p>
            <a:r>
              <a:rPr lang="fr-FR" dirty="0"/>
              <a:t>Le testeur ne peut réaliser tout confondu que 7 UT par jour ( 1 UT théorique+ 6 UT pratique)</a:t>
            </a:r>
          </a:p>
          <a:p>
            <a:endParaRPr lang="fr-FR" dirty="0"/>
          </a:p>
          <a:p>
            <a:r>
              <a:rPr lang="fr-FR" dirty="0"/>
              <a:t>Le candidat ne peut subir que 7 UT maximum par jour tout confondu</a:t>
            </a:r>
          </a:p>
          <a:p>
            <a:endParaRPr lang="fr-FR" dirty="0"/>
          </a:p>
          <a:p>
            <a:r>
              <a:rPr lang="fr-FR" dirty="0"/>
              <a:t>Si le candidat échoue uniquement à une partie du test, il garde pendant 12 mois le bénéfice de la partie réussie</a:t>
            </a:r>
          </a:p>
          <a:p>
            <a:endParaRPr lang="fr-FR" dirty="0"/>
          </a:p>
          <a:p>
            <a:r>
              <a:rPr lang="fr-FR" dirty="0"/>
              <a:t>Suite à l’obtention d’un premier CACES®, le candidat garde pendant 12 mois le bénéfice de la partie théorique</a:t>
            </a:r>
          </a:p>
          <a:p>
            <a:endParaRPr lang="fr-FR" dirty="0"/>
          </a:p>
          <a:p>
            <a:r>
              <a:rPr lang="fr-FR" u="sng" dirty="0"/>
              <a:t>Durée de validité du CACES® : </a:t>
            </a:r>
            <a:r>
              <a:rPr lang="fr-FR" dirty="0"/>
              <a:t>5 ans</a:t>
            </a:r>
          </a:p>
        </p:txBody>
      </p:sp>
    </p:spTree>
    <p:extLst>
      <p:ext uri="{BB962C8B-B14F-4D97-AF65-F5344CB8AC3E}">
        <p14:creationId xmlns:p14="http://schemas.microsoft.com/office/powerpoint/2010/main" val="3910626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64B7FC-D25F-44D2-A0BB-15CDCB0507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R486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3754EE8-70FE-4E8C-B1FD-75DC6C15BC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PLATES-FORMES ELEVATRICES MOBILES DE PERSONNEL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3411D05-9A3F-48AA-88E4-2D58A3AC2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019" y="1159741"/>
            <a:ext cx="3364344" cy="119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265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488294-81D7-4A11-891C-ACC6ACBCE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Catégories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1D7B2204-ED35-414A-9D35-CA275029C9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2120674"/>
              </p:ext>
            </p:extLst>
          </p:nvPr>
        </p:nvGraphicFramePr>
        <p:xfrm>
          <a:off x="1639296" y="1847850"/>
          <a:ext cx="9455423" cy="40851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6903">
                  <a:extLst>
                    <a:ext uri="{9D8B030D-6E8A-4147-A177-3AD203B41FA5}">
                      <a16:colId xmlns:a16="http://schemas.microsoft.com/office/drawing/2014/main" val="3419132606"/>
                    </a:ext>
                  </a:extLst>
                </a:gridCol>
                <a:gridCol w="1576903">
                  <a:extLst>
                    <a:ext uri="{9D8B030D-6E8A-4147-A177-3AD203B41FA5}">
                      <a16:colId xmlns:a16="http://schemas.microsoft.com/office/drawing/2014/main" val="2719521550"/>
                    </a:ext>
                  </a:extLst>
                </a:gridCol>
                <a:gridCol w="2100539">
                  <a:extLst>
                    <a:ext uri="{9D8B030D-6E8A-4147-A177-3AD203B41FA5}">
                      <a16:colId xmlns:a16="http://schemas.microsoft.com/office/drawing/2014/main" val="1932843688"/>
                    </a:ext>
                  </a:extLst>
                </a:gridCol>
                <a:gridCol w="2100539">
                  <a:extLst>
                    <a:ext uri="{9D8B030D-6E8A-4147-A177-3AD203B41FA5}">
                      <a16:colId xmlns:a16="http://schemas.microsoft.com/office/drawing/2014/main" val="384501448"/>
                    </a:ext>
                  </a:extLst>
                </a:gridCol>
                <a:gridCol w="2100539">
                  <a:extLst>
                    <a:ext uri="{9D8B030D-6E8A-4147-A177-3AD203B41FA5}">
                      <a16:colId xmlns:a16="http://schemas.microsoft.com/office/drawing/2014/main" val="4272251568"/>
                    </a:ext>
                  </a:extLst>
                </a:gridCol>
              </a:tblGrid>
              <a:tr h="1354112">
                <a:tc gridSpan="2"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Cat A</a:t>
                      </a:r>
                    </a:p>
                    <a:p>
                      <a:pPr algn="ctr"/>
                      <a:endParaRPr lang="fr-FR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PEMP du groupe A , de type 1 ou 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Cat B</a:t>
                      </a:r>
                    </a:p>
                    <a:p>
                      <a:pPr algn="ctr"/>
                      <a:endParaRPr lang="fr-FR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PEMP du groupe B , de type 1 ou 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Cat C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Conduite hors production des PEMP des catégories A ou B</a:t>
                      </a:r>
                    </a:p>
                    <a:p>
                      <a:pPr algn="ctr"/>
                      <a:endParaRPr lang="fr-FR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7309738"/>
                  </a:ext>
                </a:extLst>
              </a:tr>
              <a:tr h="2120246">
                <a:tc gridSpan="2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Déplacement, chargement/déchargement sur porte-engins, transfert de toutes PEMP de catégorie A ou B sans activité de production, pour leur maintenance, pour démonstration ou pour essais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8732741"/>
                  </a:ext>
                </a:extLst>
              </a:tr>
              <a:tr h="610781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Cat 1A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Cat 3A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Cat 1B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Cat 3B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N’existait pas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3026650875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3AA459B6-4F86-4D79-9DC1-138087A08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146" y="3429000"/>
            <a:ext cx="2161575" cy="173987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B33A893-2B91-4C45-8A1E-3783D7B22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2144" y="3279803"/>
            <a:ext cx="3419323" cy="183155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B34D12-7A93-418D-9DC8-D18CD6B807F4}"/>
              </a:ext>
            </a:extLst>
          </p:cNvPr>
          <p:cNvSpPr/>
          <p:nvPr/>
        </p:nvSpPr>
        <p:spPr>
          <a:xfrm>
            <a:off x="688283" y="5430021"/>
            <a:ext cx="8900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/>
              <a:t>Catégories </a:t>
            </a:r>
          </a:p>
          <a:p>
            <a:r>
              <a:rPr lang="fr-FR" sz="1200" b="1" dirty="0"/>
              <a:t>R 386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4D02A4E-D89C-44F0-BC58-E19700DDCB79}"/>
              </a:ext>
            </a:extLst>
          </p:cNvPr>
          <p:cNvSpPr txBox="1"/>
          <p:nvPr/>
        </p:nvSpPr>
        <p:spPr>
          <a:xfrm>
            <a:off x="1639296" y="5932989"/>
            <a:ext cx="951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Attention : Catégories 2A et 2B n’existent plus</a:t>
            </a:r>
          </a:p>
        </p:txBody>
      </p:sp>
    </p:spTree>
    <p:extLst>
      <p:ext uri="{BB962C8B-B14F-4D97-AF65-F5344CB8AC3E}">
        <p14:creationId xmlns:p14="http://schemas.microsoft.com/office/powerpoint/2010/main" val="3606937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BED817-5A56-4B47-AD92-86698F3A7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86603"/>
            <a:ext cx="10637521" cy="1450757"/>
          </a:xfrm>
        </p:spPr>
        <p:txBody>
          <a:bodyPr/>
          <a:lstStyle/>
          <a:p>
            <a:r>
              <a:rPr lang="fr-FR" dirty="0"/>
              <a:t>Durée des tests et durée validité du CACES®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2A106EF-17AE-48E7-AEDA-291BA14D8E55}"/>
              </a:ext>
            </a:extLst>
          </p:cNvPr>
          <p:cNvSpPr txBox="1"/>
          <p:nvPr/>
        </p:nvSpPr>
        <p:spPr>
          <a:xfrm>
            <a:off x="1200150" y="3257551"/>
            <a:ext cx="108394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Une Unité de Test (UT) représente 1h +/- 10 minutes</a:t>
            </a:r>
          </a:p>
          <a:p>
            <a:endParaRPr lang="fr-FR" dirty="0"/>
          </a:p>
          <a:p>
            <a:r>
              <a:rPr lang="fr-FR" dirty="0"/>
              <a:t>Le testeur ne peut réaliser tout confondu que 7 UT par jour ( 1 UT théorique+ 6 UT pratique)</a:t>
            </a:r>
          </a:p>
          <a:p>
            <a:endParaRPr lang="fr-FR" dirty="0"/>
          </a:p>
          <a:p>
            <a:r>
              <a:rPr lang="fr-FR" dirty="0"/>
              <a:t>Le candidat ne peut subir que 7 UT maximum par jour tout confondu</a:t>
            </a:r>
          </a:p>
          <a:p>
            <a:endParaRPr lang="fr-FR" dirty="0"/>
          </a:p>
          <a:p>
            <a:r>
              <a:rPr lang="fr-FR" dirty="0"/>
              <a:t>Si le candidat échoue uniquement à une partie du test, il garde pendant 12 mois le bénéfice de la partie réussie</a:t>
            </a:r>
          </a:p>
          <a:p>
            <a:endParaRPr lang="fr-FR" dirty="0"/>
          </a:p>
          <a:p>
            <a:r>
              <a:rPr lang="fr-FR" dirty="0"/>
              <a:t>Suite à l’obtention d’un premier CACES®, le candidat garde pendant 12 mois le bénéfice de la partie théorique</a:t>
            </a:r>
          </a:p>
          <a:p>
            <a:endParaRPr lang="fr-FR" dirty="0"/>
          </a:p>
          <a:p>
            <a:r>
              <a:rPr lang="fr-FR" u="sng" dirty="0"/>
              <a:t>Durée de validité du CACES® : </a:t>
            </a:r>
            <a:r>
              <a:rPr lang="fr-FR" dirty="0"/>
              <a:t>5 ans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431E1E7-11ED-4D99-9CDB-7C252CFDD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0" y="1883072"/>
            <a:ext cx="7275601" cy="122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53940"/>
      </p:ext>
    </p:extLst>
  </p:cSld>
  <p:clrMapOvr>
    <a:masterClrMapping/>
  </p:clrMapOvr>
</p:sld>
</file>

<file path=ppt/theme/theme1.xml><?xml version="1.0" encoding="utf-8"?>
<a:theme xmlns:a="http://schemas.openxmlformats.org/drawingml/2006/main" name="Rétrospective">
  <a:themeElements>
    <a:clrScheme name="Rétrospectiv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étrospectiv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étrospectiv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1686</TotalTime>
  <Words>1990</Words>
  <Application>Microsoft Office PowerPoint</Application>
  <PresentationFormat>Grand écran</PresentationFormat>
  <Paragraphs>310</Paragraphs>
  <Slides>29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Rétrospective</vt:lpstr>
      <vt:lpstr>Réforme du dispositif CACES® </vt:lpstr>
      <vt:lpstr>Rappels</vt:lpstr>
      <vt:lpstr>R489</vt:lpstr>
      <vt:lpstr>Catégories</vt:lpstr>
      <vt:lpstr>Catégories</vt:lpstr>
      <vt:lpstr>Durée des tests et durée validité du CACES®</vt:lpstr>
      <vt:lpstr>R486</vt:lpstr>
      <vt:lpstr>Catégories</vt:lpstr>
      <vt:lpstr>Durée des tests et durée validité du CACES®</vt:lpstr>
      <vt:lpstr>R482</vt:lpstr>
      <vt:lpstr>Catégories</vt:lpstr>
      <vt:lpstr>Catégories</vt:lpstr>
      <vt:lpstr>Catégories</vt:lpstr>
      <vt:lpstr>Durée des tests et durée validité du CACES®</vt:lpstr>
      <vt:lpstr>R484</vt:lpstr>
      <vt:lpstr>Catégories</vt:lpstr>
      <vt:lpstr>Durée des tests et durée validité du CACES®</vt:lpstr>
      <vt:lpstr>R485</vt:lpstr>
      <vt:lpstr>Catégories</vt:lpstr>
      <vt:lpstr>Durée des tests et durée validité du CACES®</vt:lpstr>
      <vt:lpstr>R490</vt:lpstr>
      <vt:lpstr>Catégories</vt:lpstr>
      <vt:lpstr>Durée des tests et durée validité du CACES®</vt:lpstr>
      <vt:lpstr>R483</vt:lpstr>
      <vt:lpstr>Catégories</vt:lpstr>
      <vt:lpstr>Durée des tests et durée validité du CACES®</vt:lpstr>
      <vt:lpstr>R487</vt:lpstr>
      <vt:lpstr>Catégories</vt:lpstr>
      <vt:lpstr>Durée des tests et durée validité du CACES®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R489</dc:title>
  <dc:creator>Sebastien PORNET</dc:creator>
  <cp:lastModifiedBy>Sebastien PORNET</cp:lastModifiedBy>
  <cp:revision>37</cp:revision>
  <dcterms:created xsi:type="dcterms:W3CDTF">2019-07-29T08:33:31Z</dcterms:created>
  <dcterms:modified xsi:type="dcterms:W3CDTF">2019-09-01T07:25:11Z</dcterms:modified>
</cp:coreProperties>
</file>